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7" r:id="rId5"/>
    <p:sldId id="264" r:id="rId6"/>
    <p:sldId id="265" r:id="rId7"/>
    <p:sldId id="262" r:id="rId8"/>
    <p:sldId id="263" r:id="rId9"/>
  </p:sldIdLst>
  <p:sldSz cx="10693400" cy="7556500"/>
  <p:notesSz cx="9874250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12" d="100"/>
          <a:sy n="112" d="100"/>
        </p:scale>
        <p:origin x="105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940" cy="341312"/>
          </a:xfrm>
          <a:prstGeom prst="rect">
            <a:avLst/>
          </a:prstGeom>
        </p:spPr>
        <p:txBody>
          <a:bodyPr vert="horz" lIns="83530" tIns="41765" rIns="83530" bIns="41765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3845" y="1"/>
            <a:ext cx="4277474" cy="341312"/>
          </a:xfrm>
          <a:prstGeom prst="rect">
            <a:avLst/>
          </a:prstGeom>
        </p:spPr>
        <p:txBody>
          <a:bodyPr vert="horz" lIns="83530" tIns="41765" rIns="83530" bIns="41765" rtlCol="0"/>
          <a:lstStyle>
            <a:lvl1pPr algn="r">
              <a:defRPr sz="1100"/>
            </a:lvl1pPr>
          </a:lstStyle>
          <a:p>
            <a:fld id="{AAAC9766-5EEE-44DF-B7C0-6D8481ECE479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4"/>
            <a:ext cx="4278940" cy="341311"/>
          </a:xfrm>
          <a:prstGeom prst="rect">
            <a:avLst/>
          </a:prstGeom>
        </p:spPr>
        <p:txBody>
          <a:bodyPr vert="horz" lIns="83530" tIns="41765" rIns="83530" bIns="41765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3845" y="6456364"/>
            <a:ext cx="4277474" cy="341311"/>
          </a:xfrm>
          <a:prstGeom prst="rect">
            <a:avLst/>
          </a:prstGeom>
        </p:spPr>
        <p:txBody>
          <a:bodyPr vert="horz" lIns="83530" tIns="41765" rIns="83530" bIns="41765" rtlCol="0" anchor="b"/>
          <a:lstStyle>
            <a:lvl1pPr algn="r">
              <a:defRPr sz="1100"/>
            </a:lvl1pPr>
          </a:lstStyle>
          <a:p>
            <a:fld id="{3BA5D0E1-2F71-41D6-8006-A5A368D42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85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70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74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1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79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530" tIns="41765" rIns="83530" bIns="417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85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2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2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2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7014971"/>
            <a:ext cx="9144000" cy="192405"/>
          </a:xfrm>
          <a:custGeom>
            <a:avLst/>
            <a:gdLst/>
            <a:ahLst/>
            <a:cxnLst/>
            <a:rect l="l" t="t" r="r" b="b"/>
            <a:pathLst>
              <a:path w="9144000" h="192404">
                <a:moveTo>
                  <a:pt x="0" y="0"/>
                </a:moveTo>
                <a:lnTo>
                  <a:pt x="0" y="192023"/>
                </a:lnTo>
                <a:lnTo>
                  <a:pt x="9143999" y="19202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D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13197" y="493776"/>
            <a:ext cx="2138172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832" y="1307724"/>
            <a:ext cx="866773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2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7770" y="2341044"/>
            <a:ext cx="8657859" cy="396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12545" y="7032359"/>
            <a:ext cx="47002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Info</a:t>
            </a:r>
            <a:r>
              <a:rPr spc="-15" dirty="0"/>
              <a:t>ve</a:t>
            </a:r>
            <a:r>
              <a:rPr spc="-5" dirty="0"/>
              <a:t>r</a:t>
            </a:r>
            <a:r>
              <a:rPr spc="-15" dirty="0"/>
              <a:t>an</a:t>
            </a:r>
            <a:r>
              <a:rPr dirty="0"/>
              <a:t>s</a:t>
            </a:r>
            <a:r>
              <a:rPr spc="-10" dirty="0"/>
              <a:t>ta</a:t>
            </a:r>
            <a:r>
              <a:rPr spc="-15" dirty="0"/>
              <a:t>l</a:t>
            </a:r>
            <a:r>
              <a:rPr spc="-10" dirty="0"/>
              <a:t>tung</a:t>
            </a:r>
            <a:r>
              <a:rPr spc="-5" dirty="0"/>
              <a:t> </a:t>
            </a:r>
            <a:r>
              <a:rPr spc="-25" dirty="0"/>
              <a:t>z</a:t>
            </a:r>
            <a:r>
              <a:rPr spc="-15" dirty="0"/>
              <a:t>u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5" dirty="0"/>
              <a:t>k</a:t>
            </a:r>
            <a:r>
              <a:rPr spc="-10" dirty="0"/>
              <a:t>t</a:t>
            </a:r>
            <a:r>
              <a:rPr spc="-15" dirty="0"/>
              <a:t>i</a:t>
            </a:r>
            <a:r>
              <a:rPr dirty="0"/>
              <a:t>k</a:t>
            </a:r>
            <a:r>
              <a:rPr spc="-25" dirty="0"/>
              <a:t>u</a:t>
            </a:r>
            <a:r>
              <a:rPr spc="5" dirty="0"/>
              <a:t>m</a:t>
            </a:r>
            <a:r>
              <a:rPr dirty="0"/>
              <a:t>s</a:t>
            </a:r>
            <a:r>
              <a:rPr spc="-15" dirty="0"/>
              <a:t>bör</a:t>
            </a:r>
            <a:r>
              <a:rPr dirty="0"/>
              <a:t>s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O</a:t>
            </a:r>
            <a:r>
              <a:rPr dirty="0"/>
              <a:t>s</a:t>
            </a:r>
            <a:r>
              <a:rPr spc="-20" dirty="0"/>
              <a:t>t</a:t>
            </a:r>
            <a:r>
              <a:rPr spc="-15" dirty="0"/>
              <a:t>eu</a:t>
            </a:r>
            <a:r>
              <a:rPr spc="-5" dirty="0"/>
              <a:t>r</a:t>
            </a:r>
            <a:r>
              <a:rPr spc="-15" dirty="0"/>
              <a:t>opa</a:t>
            </a:r>
            <a:r>
              <a:rPr spc="-5" dirty="0"/>
              <a:t>-</a:t>
            </a:r>
            <a:r>
              <a:rPr spc="-20" dirty="0"/>
              <a:t>I</a:t>
            </a:r>
            <a:r>
              <a:rPr spc="-15" dirty="0"/>
              <a:t>n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10" dirty="0"/>
              <a:t>tut</a:t>
            </a:r>
            <a:r>
              <a:rPr dirty="0"/>
              <a:t>s</a:t>
            </a:r>
            <a:r>
              <a:rPr spc="-5" dirty="0"/>
              <a:t>, </a:t>
            </a:r>
            <a:r>
              <a:rPr spc="-15" dirty="0"/>
              <a:t>11</a:t>
            </a:r>
            <a:r>
              <a:rPr spc="-5" dirty="0"/>
              <a:t>. </a:t>
            </a:r>
            <a:r>
              <a:rPr spc="-10" dirty="0"/>
              <a:t>D</a:t>
            </a:r>
            <a:r>
              <a:rPr spc="-15" dirty="0"/>
              <a:t>e</a:t>
            </a:r>
            <a:r>
              <a:rPr spc="-25" dirty="0"/>
              <a:t>z</a:t>
            </a:r>
            <a:r>
              <a:rPr spc="-15" dirty="0"/>
              <a:t>e</a:t>
            </a:r>
            <a:r>
              <a:rPr spc="5" dirty="0"/>
              <a:t>m</a:t>
            </a:r>
            <a:r>
              <a:rPr spc="-15" dirty="0"/>
              <a:t>be</a:t>
            </a:r>
            <a:r>
              <a:rPr spc="-5" dirty="0"/>
              <a:t>r</a:t>
            </a:r>
            <a:r>
              <a:rPr dirty="0"/>
              <a:t> </a:t>
            </a:r>
            <a:r>
              <a:rPr spc="-15" dirty="0"/>
              <a:t>20</a:t>
            </a:r>
            <a:r>
              <a:rPr spc="-25" dirty="0"/>
              <a:t>1</a:t>
            </a:r>
            <a:r>
              <a:rPr spc="-1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23282" y="7030835"/>
            <a:ext cx="12128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umsboerse@oei.fu-berlin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umsboerse@oei.fu-berlin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13197" y="493776"/>
            <a:ext cx="2138172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7014971"/>
            <a:ext cx="9144000" cy="192405"/>
          </a:xfrm>
          <a:custGeom>
            <a:avLst/>
            <a:gdLst/>
            <a:ahLst/>
            <a:cxnLst/>
            <a:rect l="l" t="t" r="r" b="b"/>
            <a:pathLst>
              <a:path w="9144000" h="192404">
                <a:moveTo>
                  <a:pt x="0" y="0"/>
                </a:moveTo>
                <a:lnTo>
                  <a:pt x="0" y="192023"/>
                </a:lnTo>
                <a:lnTo>
                  <a:pt x="9143999" y="19202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D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1107" y="2559050"/>
            <a:ext cx="578993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sz="3600" b="1" spc="-10" dirty="0" err="1">
                <a:solidFill>
                  <a:srgbClr val="003265"/>
                </a:solidFill>
                <a:latin typeface="Arial"/>
                <a:cs typeface="Arial"/>
              </a:rPr>
              <a:t>I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n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f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o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rmat</a:t>
            </a:r>
            <a:r>
              <a:rPr sz="3600" b="1" spc="-10" dirty="0" err="1">
                <a:solidFill>
                  <a:srgbClr val="003265"/>
                </a:solidFill>
                <a:latin typeface="Arial"/>
                <a:cs typeface="Arial"/>
              </a:rPr>
              <a:t>i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on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svera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n</a:t>
            </a:r>
            <a:r>
              <a:rPr sz="3600" b="1" spc="-15" dirty="0" err="1">
                <a:solidFill>
                  <a:srgbClr val="003265"/>
                </a:solidFill>
                <a:latin typeface="Arial"/>
                <a:cs typeface="Arial"/>
              </a:rPr>
              <a:t>s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ta</a:t>
            </a:r>
            <a:r>
              <a:rPr sz="3600" b="1" spc="-10" dirty="0" err="1">
                <a:solidFill>
                  <a:srgbClr val="003265"/>
                </a:solidFill>
                <a:latin typeface="Arial"/>
                <a:cs typeface="Arial"/>
              </a:rPr>
              <a:t>l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t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un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003265"/>
                </a:solidFill>
                <a:latin typeface="Arial"/>
                <a:cs typeface="Arial"/>
              </a:rPr>
              <a:t> </a:t>
            </a:r>
            <a:r>
              <a:rPr lang="de-DE" sz="3600" b="1" dirty="0">
                <a:solidFill>
                  <a:srgbClr val="003265"/>
                </a:solidFill>
                <a:latin typeface="Arial"/>
                <a:cs typeface="Arial"/>
              </a:rPr>
              <a:t>zum </a:t>
            </a:r>
            <a:r>
              <a:rPr sz="3600" b="1" spc="-5" dirty="0" err="1">
                <a:solidFill>
                  <a:srgbClr val="003265"/>
                </a:solidFill>
                <a:latin typeface="Arial"/>
                <a:cs typeface="Arial"/>
              </a:rPr>
              <a:t>P</a:t>
            </a:r>
            <a:r>
              <a:rPr sz="3600" b="1" dirty="0" err="1">
                <a:solidFill>
                  <a:srgbClr val="003265"/>
                </a:solidFill>
                <a:latin typeface="Arial"/>
                <a:cs typeface="Arial"/>
              </a:rPr>
              <a:t>rakt</a:t>
            </a:r>
            <a:r>
              <a:rPr sz="3600" b="1" spc="-10" dirty="0" err="1">
                <a:solidFill>
                  <a:srgbClr val="003265"/>
                </a:solidFill>
                <a:latin typeface="Arial"/>
                <a:cs typeface="Arial"/>
              </a:rPr>
              <a:t>i</a:t>
            </a:r>
            <a:r>
              <a:rPr lang="de-DE" sz="3600" b="1" spc="-15" dirty="0" err="1">
                <a:solidFill>
                  <a:srgbClr val="003265"/>
                </a:solidFill>
                <a:latin typeface="Arial"/>
                <a:cs typeface="Arial"/>
              </a:rPr>
              <a:t>kum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3" y="677878"/>
            <a:ext cx="2514600" cy="382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dirty="0"/>
              <a:t>nha</a:t>
            </a:r>
            <a:r>
              <a:rPr spc="5" dirty="0"/>
              <a:t>l</a:t>
            </a:r>
            <a:r>
              <a:rPr spc="-5" dirty="0"/>
              <a:t>t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92664" y="2341044"/>
            <a:ext cx="6264910" cy="2285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br>
              <a:rPr lang="de-DE" sz="1800" b="1" dirty="0">
                <a:latin typeface="Arial"/>
                <a:cs typeface="Arial"/>
              </a:rPr>
            </a:br>
            <a:endParaRPr lang="de-DE" b="1" dirty="0">
              <a:latin typeface="Arial"/>
              <a:cs typeface="Arial"/>
            </a:endParaRPr>
          </a:p>
          <a:p>
            <a:pPr marL="1079500" lvl="1" indent="-342900">
              <a:spcBef>
                <a:spcPts val="540"/>
              </a:spcBef>
              <a:buFont typeface="Arial"/>
              <a:buAutoNum type="arabicPeriod"/>
              <a:tabLst>
                <a:tab pos="1079500" algn="l"/>
              </a:tabLst>
            </a:pPr>
            <a:r>
              <a:rPr lang="de-DE" sz="2000" spc="-15" dirty="0">
                <a:latin typeface="Arial"/>
                <a:cs typeface="Arial"/>
              </a:rPr>
              <a:t>Pflichtpraktikum laut SO (2018)</a:t>
            </a:r>
            <a:br>
              <a:rPr lang="de-DE" sz="2000" spc="-15" dirty="0">
                <a:latin typeface="Arial"/>
                <a:cs typeface="Arial"/>
              </a:rPr>
            </a:br>
            <a:endParaRPr sz="2000" spc="-15" dirty="0">
              <a:latin typeface="Arial"/>
              <a:cs typeface="Arial"/>
            </a:endParaRPr>
          </a:p>
          <a:p>
            <a:pPr marL="1079500" lvl="1" indent="-342900">
              <a:lnSpc>
                <a:spcPct val="100000"/>
              </a:lnSpc>
              <a:spcBef>
                <a:spcPts val="540"/>
              </a:spcBef>
              <a:buFont typeface="Arial"/>
              <a:buAutoNum type="arabicPeriod"/>
              <a:tabLst>
                <a:tab pos="1079500" algn="l"/>
              </a:tabLst>
            </a:pPr>
            <a:r>
              <a:rPr sz="2000" spc="-15" dirty="0" err="1">
                <a:latin typeface="Arial"/>
                <a:cs typeface="Arial"/>
              </a:rPr>
              <a:t>Pr</a:t>
            </a:r>
            <a:r>
              <a:rPr sz="2000" spc="-10" dirty="0" err="1">
                <a:latin typeface="Arial"/>
                <a:cs typeface="Arial"/>
              </a:rPr>
              <a:t>a</a:t>
            </a:r>
            <a:r>
              <a:rPr sz="2000" spc="-5" dirty="0" err="1">
                <a:latin typeface="Arial"/>
                <a:cs typeface="Arial"/>
              </a:rPr>
              <a:t>kt</a:t>
            </a:r>
            <a:r>
              <a:rPr sz="2000" dirty="0" err="1">
                <a:latin typeface="Arial"/>
                <a:cs typeface="Arial"/>
              </a:rPr>
              <a:t>i</a:t>
            </a:r>
            <a:r>
              <a:rPr sz="2000" spc="-5" dirty="0" err="1">
                <a:latin typeface="Arial"/>
                <a:cs typeface="Arial"/>
              </a:rPr>
              <a:t>k</a:t>
            </a:r>
            <a:r>
              <a:rPr sz="2000" spc="-15" dirty="0" err="1">
                <a:latin typeface="Arial"/>
                <a:cs typeface="Arial"/>
              </a:rPr>
              <a:t>um</a:t>
            </a:r>
            <a:r>
              <a:rPr sz="2000" spc="-5" dirty="0" err="1">
                <a:latin typeface="Arial"/>
                <a:cs typeface="Arial"/>
              </a:rPr>
              <a:t>s</a:t>
            </a:r>
            <a:r>
              <a:rPr lang="de-DE" sz="2000" spc="-5" dirty="0" err="1">
                <a:latin typeface="Arial"/>
                <a:cs typeface="Arial"/>
              </a:rPr>
              <a:t>börse</a:t>
            </a:r>
            <a:br>
              <a:rPr lang="de-DE" sz="2000" spc="-5" dirty="0">
                <a:latin typeface="Arial"/>
                <a:cs typeface="Arial"/>
              </a:rPr>
            </a:br>
            <a:endParaRPr lang="de-DE" sz="2000" spc="-5" dirty="0">
              <a:latin typeface="Arial"/>
              <a:cs typeface="Arial"/>
            </a:endParaRPr>
          </a:p>
          <a:p>
            <a:pPr marL="1079500" lvl="1" indent="-342900">
              <a:lnSpc>
                <a:spcPct val="100000"/>
              </a:lnSpc>
              <a:spcBef>
                <a:spcPts val="540"/>
              </a:spcBef>
              <a:buFont typeface="Arial"/>
              <a:buAutoNum type="arabicPeriod"/>
              <a:tabLst>
                <a:tab pos="1079500" algn="l"/>
              </a:tabLst>
            </a:pPr>
            <a:r>
              <a:rPr sz="2000" spc="-15" dirty="0" err="1">
                <a:latin typeface="Arial"/>
                <a:cs typeface="Arial"/>
              </a:rPr>
              <a:t>S</a:t>
            </a:r>
            <a:r>
              <a:rPr sz="2000" spc="-5" dirty="0" err="1">
                <a:latin typeface="Arial"/>
                <a:cs typeface="Arial"/>
              </a:rPr>
              <a:t>c</a:t>
            </a:r>
            <a:r>
              <a:rPr sz="2000" spc="-10" dirty="0" err="1">
                <a:latin typeface="Arial"/>
                <a:cs typeface="Arial"/>
              </a:rPr>
              <a:t>h</a:t>
            </a:r>
            <a:r>
              <a:rPr sz="2000" spc="-15" dirty="0" err="1">
                <a:latin typeface="Arial"/>
                <a:cs typeface="Arial"/>
              </a:rPr>
              <a:t>r</a:t>
            </a:r>
            <a:r>
              <a:rPr sz="2000" dirty="0" err="1">
                <a:latin typeface="Arial"/>
                <a:cs typeface="Arial"/>
              </a:rPr>
              <a:t>i</a:t>
            </a:r>
            <a:r>
              <a:rPr sz="2000" spc="-10" dirty="0" err="1">
                <a:latin typeface="Arial"/>
                <a:cs typeface="Arial"/>
              </a:rPr>
              <a:t>tte</a:t>
            </a:r>
            <a:r>
              <a:rPr sz="2000" spc="-5" dirty="0">
                <a:latin typeface="Arial"/>
                <a:cs typeface="Arial"/>
              </a:rPr>
              <a:t> z</a:t>
            </a:r>
            <a:r>
              <a:rPr sz="2000" spc="-10" dirty="0">
                <a:latin typeface="Arial"/>
                <a:cs typeface="Arial"/>
              </a:rPr>
              <a:t>ur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hnung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Pf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htp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kt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spc="-10" dirty="0">
                <a:latin typeface="Arial"/>
                <a:cs typeface="Arial"/>
              </a:rPr>
              <a:t>ums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11439"/>
            <a:ext cx="2514600" cy="382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832" y="1307724"/>
            <a:ext cx="86677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dirty="0"/>
              <a:t>1. </a:t>
            </a:r>
            <a:r>
              <a:rPr dirty="0" err="1"/>
              <a:t>Pflichtpraktikum</a:t>
            </a:r>
            <a:r>
              <a:rPr dirty="0"/>
              <a:t> laut SO</a:t>
            </a:r>
            <a:r>
              <a:rPr spc="5" dirty="0"/>
              <a:t> </a:t>
            </a:r>
            <a:r>
              <a:rPr dirty="0"/>
              <a:t>(20</a:t>
            </a:r>
            <a:r>
              <a:rPr dirty="0">
                <a:latin typeface="Arial"/>
                <a:cs typeface="Arial"/>
              </a:rPr>
              <a:t>1</a:t>
            </a:r>
            <a:r>
              <a:rPr lang="de-DE" dirty="0">
                <a:latin typeface="Arial"/>
                <a:cs typeface="Arial"/>
              </a:rPr>
              <a:t>8</a:t>
            </a:r>
            <a:r>
              <a:rPr dirty="0"/>
              <a:t>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12832" y="2073970"/>
            <a:ext cx="8546465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u="heavy" spc="-15" dirty="0">
                <a:latin typeface="Arial"/>
                <a:cs typeface="Arial"/>
              </a:rPr>
              <a:t>S</a:t>
            </a:r>
            <a:r>
              <a:rPr b="1" u="heavy" spc="-10" dirty="0">
                <a:latin typeface="Arial"/>
                <a:cs typeface="Arial"/>
              </a:rPr>
              <a:t>O </a:t>
            </a:r>
            <a:r>
              <a:rPr b="1" u="heavy" spc="-15" dirty="0">
                <a:latin typeface="Arial"/>
                <a:cs typeface="Arial"/>
              </a:rPr>
              <a:t>§</a:t>
            </a:r>
            <a:r>
              <a:rPr lang="de-DE" b="1" u="heavy" spc="-5" dirty="0">
                <a:latin typeface="Arial"/>
                <a:cs typeface="Arial"/>
              </a:rPr>
              <a:t>7</a:t>
            </a:r>
            <a:r>
              <a:rPr b="1" u="heavy" spc="-5" dirty="0">
                <a:latin typeface="Arial"/>
                <a:cs typeface="Arial"/>
              </a:rPr>
              <a:t> </a:t>
            </a:r>
            <a:r>
              <a:rPr b="1" u="heavy" spc="-10" dirty="0">
                <a:latin typeface="Arial"/>
                <a:cs typeface="Arial"/>
              </a:rPr>
              <a:t> </a:t>
            </a:r>
            <a:r>
              <a:rPr b="1" u="heavy" spc="-5" dirty="0">
                <a:latin typeface="Arial"/>
                <a:cs typeface="Arial"/>
              </a:rPr>
              <a:t>(</a:t>
            </a:r>
            <a:r>
              <a:rPr b="1" u="heavy" spc="-15" dirty="0">
                <a:latin typeface="Arial"/>
                <a:cs typeface="Arial"/>
              </a:rPr>
              <a:t>6</a:t>
            </a:r>
            <a:r>
              <a:rPr b="1" u="heavy" spc="-5" dirty="0">
                <a:latin typeface="Arial"/>
                <a:cs typeface="Arial"/>
              </a:rPr>
              <a:t>)</a:t>
            </a:r>
            <a:endParaRPr lang="de-DE" b="1" u="heavy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Im Bereich Berufspraxis ist das Modul „Berufspraktikum“ (10 LP) zu absolvieren. Dabei sind die Praktikumsstellen in den in § 2 Abs. 3 genannten Tätigkeitsfeldern zu wählen: Politik und Politikberatung, Sozialpolitik und Sozialarbeit, Wirtschaft und Wirtschaftsberatung, Auswärtiger Dienst und internationale Organisationen, Nichtregierungsorganisationen (NGOs), Kultur, Touristik, staatliche und kommunale Planung und Verwaltung, Medien, Erwachsenenbildung, Verlags- und Bibliothekswesen und wissenschaftliche Einrichtungen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spc="-15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Ein Berufspraktikum in einem osteuropäischen Land wird empfohlen, in Frage kommen aber auch Berufspraktika mit Osteuropabezug im Inland oder nicht-osteuropäischen Ausland.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spc="-15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Eine Aufteilung des Berufspraktikums auf unterschiedliche Praktikumsstellen in zwei Abschnitten ist möglich.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spc="-15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Für das abgeleistete Berufspraktikum wird ein Nachweis ausgestellt, der Voraussetzung für den Studienabschluss ist. Hierfür sind ein Praktikumsbericht und der Nachweis der Praxisstelle vorzulegen.</a:t>
            </a:r>
          </a:p>
          <a:p>
            <a:endParaRPr lang="de-DE" sz="1000" spc="-1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2" y="610742"/>
            <a:ext cx="2514600" cy="382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832" y="1307724"/>
            <a:ext cx="866773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dirty="0"/>
              <a:t>1. </a:t>
            </a:r>
            <a:r>
              <a:rPr dirty="0" err="1"/>
              <a:t>Pflichtpraktikum</a:t>
            </a:r>
            <a:r>
              <a:rPr dirty="0"/>
              <a:t> laut SO</a:t>
            </a:r>
            <a:r>
              <a:rPr spc="5" dirty="0"/>
              <a:t> </a:t>
            </a:r>
            <a:r>
              <a:rPr dirty="0"/>
              <a:t>(20</a:t>
            </a:r>
            <a:r>
              <a:rPr dirty="0">
                <a:latin typeface="Arial"/>
                <a:cs typeface="Arial"/>
              </a:rPr>
              <a:t>1</a:t>
            </a:r>
            <a:r>
              <a:rPr lang="de-DE" dirty="0">
                <a:latin typeface="Arial"/>
                <a:cs typeface="Arial"/>
              </a:rPr>
              <a:t>8</a:t>
            </a:r>
            <a:r>
              <a:rPr dirty="0"/>
              <a:t>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12832" y="2073970"/>
            <a:ext cx="8546465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b="1" u="sng" spc="-15" dirty="0">
                <a:latin typeface="Arial"/>
                <a:cs typeface="Arial"/>
              </a:rPr>
              <a:t>Voraussetzungen für die Anerkennung des Praktikums:</a:t>
            </a:r>
          </a:p>
          <a:p>
            <a:endParaRPr lang="de-DE" sz="1600" b="1" u="sng" spc="-15" dirty="0">
              <a:latin typeface="Arial"/>
              <a:cs typeface="Arial"/>
            </a:endParaRPr>
          </a:p>
          <a:p>
            <a:r>
              <a:rPr lang="de-DE" sz="1600" b="1" spc="-15" dirty="0">
                <a:latin typeface="Arial"/>
                <a:cs typeface="Arial"/>
              </a:rPr>
              <a:t>1. Osteuropabezug</a:t>
            </a:r>
            <a:r>
              <a:rPr lang="de-DE" sz="1600" spc="-15" dirty="0">
                <a:latin typeface="Arial"/>
                <a:cs typeface="Arial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spc="-15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Praktikum im osteuropäischen Ausland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inhaltlicher Osteuropabezug</a:t>
            </a:r>
          </a:p>
          <a:p>
            <a:endParaRPr lang="de-DE" sz="1600" spc="-15" dirty="0">
              <a:latin typeface="Arial"/>
              <a:cs typeface="Arial"/>
            </a:endParaRPr>
          </a:p>
          <a:p>
            <a:r>
              <a:rPr lang="de-DE" sz="1600" b="1" spc="-15" dirty="0">
                <a:latin typeface="Arial"/>
                <a:cs typeface="Arial"/>
              </a:rPr>
              <a:t>2. Zeitlicher Umfang </a:t>
            </a:r>
          </a:p>
          <a:p>
            <a:endParaRPr lang="de-DE" sz="1600" spc="-15" dirty="0">
              <a:latin typeface="Arial"/>
              <a:cs typeface="Arial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</a:rPr>
              <a:t>7 Wochen/280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  <a:sym typeface="Wingdings" panose="05000000000000000000" pitchFamily="2" charset="2"/>
              </a:rPr>
              <a:t>Teilzeit ist erlaubt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  <a:sym typeface="Wingdings" panose="05000000000000000000" pitchFamily="2" charset="2"/>
              </a:rPr>
              <a:t>Kann gesplittet werden</a:t>
            </a:r>
          </a:p>
          <a:p>
            <a:endParaRPr lang="de-DE" sz="1600" spc="-15" dirty="0">
              <a:latin typeface="Arial"/>
              <a:cs typeface="Arial"/>
              <a:sym typeface="Wingdings" panose="05000000000000000000" pitchFamily="2" charset="2"/>
            </a:endParaRPr>
          </a:p>
          <a:p>
            <a:r>
              <a:rPr lang="de-DE" sz="1600" b="1" spc="-15" dirty="0">
                <a:latin typeface="Arial"/>
                <a:cs typeface="Arial"/>
              </a:rPr>
              <a:t>3. Vollständige Unterlagen</a:t>
            </a:r>
          </a:p>
          <a:p>
            <a:endParaRPr lang="de-DE" sz="1600" spc="-15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  <a:sym typeface="Wingdings" panose="05000000000000000000" pitchFamily="2" charset="2"/>
              </a:rPr>
              <a:t>Anmeldung, Praktikumsbericht und Praktikumszeugnis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pc="-15" dirty="0">
                <a:latin typeface="Arial"/>
                <a:cs typeface="Arial"/>
                <a:sym typeface="Wingdings" panose="05000000000000000000" pitchFamily="2" charset="2"/>
              </a:rPr>
              <a:t>Alle Unterlagen als Scans per Mail an </a:t>
            </a:r>
            <a:r>
              <a:rPr lang="de-DE" sz="1600" dirty="0">
                <a:hlinkClick r:id="rId3"/>
              </a:rPr>
              <a:t>praktikumsboerse@oei.fu-berlin.de</a:t>
            </a:r>
            <a:endParaRPr lang="de-DE" sz="1600" spc="-15" dirty="0">
              <a:latin typeface="Arial"/>
              <a:cs typeface="Arial"/>
            </a:endParaRPr>
          </a:p>
          <a:p>
            <a:endParaRPr lang="de-DE" sz="1200" b="1" u="sng" spc="-15" dirty="0">
              <a:latin typeface="Arial"/>
              <a:cs typeface="Arial"/>
            </a:endParaRPr>
          </a:p>
          <a:p>
            <a:endParaRPr sz="1200" b="1" u="sng" spc="-1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2" y="610742"/>
            <a:ext cx="2514600" cy="3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832" y="1307724"/>
            <a:ext cx="8667734" cy="461665"/>
          </a:xfrm>
        </p:spPr>
        <p:txBody>
          <a:bodyPr/>
          <a:lstStyle/>
          <a:p>
            <a:r>
              <a:rPr lang="de-DE" dirty="0"/>
              <a:t>2. Praktikumsbörse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2" y="577850"/>
            <a:ext cx="2514600" cy="3828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EFE149-9098-49EA-A343-8BC6E51684DB}"/>
              </a:ext>
            </a:extLst>
          </p:cNvPr>
          <p:cNvPicPr/>
          <p:nvPr/>
        </p:nvPicPr>
        <p:blipFill rotWithShape="1">
          <a:blip r:embed="rId3"/>
          <a:srcRect l="48776" t="9700" b="3880"/>
          <a:stretch/>
        </p:blipFill>
        <p:spPr bwMode="auto">
          <a:xfrm>
            <a:off x="2451100" y="1949450"/>
            <a:ext cx="6324600" cy="449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2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7770" y="1568450"/>
            <a:ext cx="8657859" cy="461665"/>
          </a:xfrm>
        </p:spPr>
        <p:txBody>
          <a:bodyPr/>
          <a:lstStyle/>
          <a:p>
            <a:r>
              <a:rPr lang="de-DE" sz="3000" dirty="0">
                <a:solidFill>
                  <a:srgbClr val="003265"/>
                </a:solidFill>
                <a:ea typeface="+mj-ea"/>
              </a:rPr>
              <a:t>2. Praktikumsbörse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" y="672343"/>
            <a:ext cx="2514600" cy="382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9DAB55-35A7-43A2-8648-D3CE432AB46D}"/>
              </a:ext>
            </a:extLst>
          </p:cNvPr>
          <p:cNvPicPr/>
          <p:nvPr/>
        </p:nvPicPr>
        <p:blipFill rotWithShape="1">
          <a:blip r:embed="rId3"/>
          <a:srcRect l="53516" t="61531" r="28085" b="20766"/>
          <a:stretch/>
        </p:blipFill>
        <p:spPr bwMode="auto">
          <a:xfrm>
            <a:off x="1689100" y="2745104"/>
            <a:ext cx="6521767" cy="3319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588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2600" dirty="0"/>
              <a:t>3. </a:t>
            </a:r>
            <a:r>
              <a:rPr sz="2600" dirty="0" err="1"/>
              <a:t>Sch</a:t>
            </a:r>
            <a:r>
              <a:rPr sz="2600" spc="-10" dirty="0" err="1"/>
              <a:t>r</a:t>
            </a:r>
            <a:r>
              <a:rPr sz="2600" spc="-5" dirty="0" err="1"/>
              <a:t>itt</a:t>
            </a:r>
            <a:r>
              <a:rPr sz="2600" dirty="0" err="1"/>
              <a:t>e</a:t>
            </a:r>
            <a:r>
              <a:rPr sz="2600" dirty="0"/>
              <a:t> </a:t>
            </a:r>
            <a:r>
              <a:rPr sz="2600" spc="-10" dirty="0"/>
              <a:t>z</a:t>
            </a:r>
            <a:r>
              <a:rPr sz="2600" dirty="0"/>
              <a:t>ur</a:t>
            </a:r>
            <a:r>
              <a:rPr sz="2600" spc="-10" dirty="0"/>
              <a:t> </a:t>
            </a:r>
            <a:r>
              <a:rPr sz="2600" dirty="0"/>
              <a:t>A</a:t>
            </a:r>
            <a:r>
              <a:rPr sz="2600" spc="-10" dirty="0"/>
              <a:t>n</a:t>
            </a:r>
            <a:r>
              <a:rPr sz="2600" dirty="0"/>
              <a:t>e</a:t>
            </a:r>
            <a:r>
              <a:rPr sz="2600" spc="-10" dirty="0"/>
              <a:t>r</a:t>
            </a:r>
            <a:r>
              <a:rPr sz="2600" dirty="0"/>
              <a:t>k</a:t>
            </a:r>
            <a:r>
              <a:rPr sz="2600" spc="-10" dirty="0"/>
              <a:t>e</a:t>
            </a:r>
            <a:r>
              <a:rPr sz="2600" dirty="0"/>
              <a:t>n</a:t>
            </a:r>
            <a:r>
              <a:rPr sz="2600" spc="-10" dirty="0"/>
              <a:t>nun</a:t>
            </a:r>
            <a:r>
              <a:rPr sz="2600" dirty="0"/>
              <a:t>g d</a:t>
            </a:r>
            <a:r>
              <a:rPr sz="2600" spc="-10" dirty="0"/>
              <a:t>e</a:t>
            </a:r>
            <a:r>
              <a:rPr sz="2600" dirty="0"/>
              <a:t>s P</a:t>
            </a:r>
            <a:r>
              <a:rPr sz="2600" spc="-5" dirty="0"/>
              <a:t>fli</a:t>
            </a:r>
            <a:r>
              <a:rPr sz="2600" dirty="0"/>
              <a:t>ch</a:t>
            </a:r>
            <a:r>
              <a:rPr sz="2600" spc="-5" dirty="0"/>
              <a:t>t</a:t>
            </a:r>
            <a:r>
              <a:rPr sz="2600" spc="-10" dirty="0"/>
              <a:t>pr</a:t>
            </a:r>
            <a:r>
              <a:rPr sz="2600" dirty="0"/>
              <a:t>ak</a:t>
            </a:r>
            <a:r>
              <a:rPr sz="2600" spc="-5" dirty="0"/>
              <a:t>ti</a:t>
            </a:r>
            <a:r>
              <a:rPr sz="2600" dirty="0"/>
              <a:t>ku</a:t>
            </a:r>
            <a:r>
              <a:rPr sz="2600" spc="-15" dirty="0"/>
              <a:t>m</a:t>
            </a:r>
            <a:r>
              <a:rPr sz="2600"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12832" y="1949450"/>
            <a:ext cx="8037830" cy="391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de-DE" sz="1400" b="1" spc="-30" dirty="0">
                <a:latin typeface="Arial"/>
                <a:cs typeface="Arial"/>
              </a:rPr>
              <a:t>1. </a:t>
            </a:r>
            <a:r>
              <a:rPr sz="1400" b="1" spc="-30" dirty="0" err="1">
                <a:latin typeface="Arial"/>
                <a:cs typeface="Arial"/>
              </a:rPr>
              <a:t>A</a:t>
            </a:r>
            <a:r>
              <a:rPr sz="1400" b="1" spc="15" dirty="0" err="1">
                <a:latin typeface="Arial"/>
                <a:cs typeface="Arial"/>
              </a:rPr>
              <a:t>n</a:t>
            </a:r>
            <a:r>
              <a:rPr sz="1400" b="1" spc="5" dirty="0" err="1">
                <a:latin typeface="Arial"/>
                <a:cs typeface="Arial"/>
              </a:rPr>
              <a:t>m</a:t>
            </a:r>
            <a:r>
              <a:rPr sz="1400" b="1" spc="-10" dirty="0" err="1">
                <a:latin typeface="Arial"/>
                <a:cs typeface="Arial"/>
              </a:rPr>
              <a:t>e</a:t>
            </a:r>
            <a:r>
              <a:rPr sz="1400" b="1" dirty="0" err="1">
                <a:latin typeface="Arial"/>
                <a:cs typeface="Arial"/>
              </a:rPr>
              <a:t>ldung</a:t>
            </a:r>
            <a:endParaRPr sz="1400" dirty="0">
              <a:latin typeface="Arial"/>
              <a:cs typeface="Arial"/>
            </a:endParaRPr>
          </a:p>
          <a:p>
            <a:pPr marL="710565" lvl="1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711200" algn="l"/>
              </a:tabLst>
            </a:pPr>
            <a:r>
              <a:rPr lang="de-DE" sz="1400" dirty="0">
                <a:latin typeface="Arial"/>
                <a:cs typeface="Arial"/>
              </a:rPr>
              <a:t>Praktikum vor Beginn des Praktikums mit dem/der </a:t>
            </a:r>
            <a:r>
              <a:rPr sz="1400" dirty="0" err="1">
                <a:latin typeface="Arial"/>
                <a:cs typeface="Arial"/>
              </a:rPr>
              <a:t>M</a:t>
            </a:r>
            <a:r>
              <a:rPr sz="1400" spc="-10" dirty="0" err="1">
                <a:latin typeface="Arial"/>
                <a:cs typeface="Arial"/>
              </a:rPr>
              <a:t>odu</a:t>
            </a:r>
            <a:r>
              <a:rPr sz="1400" spc="-5" dirty="0" err="1">
                <a:latin typeface="Arial"/>
                <a:cs typeface="Arial"/>
              </a:rPr>
              <a:t>l</a:t>
            </a:r>
            <a:r>
              <a:rPr sz="1400" dirty="0" err="1">
                <a:latin typeface="Arial"/>
                <a:cs typeface="Arial"/>
              </a:rPr>
              <a:t>v</a:t>
            </a:r>
            <a:r>
              <a:rPr sz="1400" spc="-10" dirty="0" err="1">
                <a:latin typeface="Arial"/>
                <a:cs typeface="Arial"/>
              </a:rPr>
              <a:t>e</a:t>
            </a:r>
            <a:r>
              <a:rPr sz="1400" spc="10" dirty="0" err="1">
                <a:latin typeface="Arial"/>
                <a:cs typeface="Arial"/>
              </a:rPr>
              <a:t>r</a:t>
            </a:r>
            <a:r>
              <a:rPr sz="1400" spc="-10" dirty="0" err="1">
                <a:latin typeface="Arial"/>
                <a:cs typeface="Arial"/>
              </a:rPr>
              <a:t>an</a:t>
            </a:r>
            <a:r>
              <a:rPr sz="1400" spc="15" dirty="0" err="1">
                <a:latin typeface="Arial"/>
                <a:cs typeface="Arial"/>
              </a:rPr>
              <a:t>t</a:t>
            </a:r>
            <a:r>
              <a:rPr sz="1400" spc="-20" dirty="0" err="1">
                <a:latin typeface="Arial"/>
                <a:cs typeface="Arial"/>
              </a:rPr>
              <a:t>w</a:t>
            </a:r>
            <a:r>
              <a:rPr sz="1400" spc="5" dirty="0" err="1">
                <a:latin typeface="Arial"/>
                <a:cs typeface="Arial"/>
              </a:rPr>
              <a:t>o</a:t>
            </a:r>
            <a:r>
              <a:rPr sz="1400" dirty="0" err="1">
                <a:latin typeface="Arial"/>
                <a:cs typeface="Arial"/>
              </a:rPr>
              <a:t>rt</a:t>
            </a:r>
            <a:r>
              <a:rPr sz="1400" spc="-5" dirty="0" err="1">
                <a:latin typeface="Arial"/>
                <a:cs typeface="Arial"/>
              </a:rPr>
              <a:t>li</a:t>
            </a:r>
            <a:r>
              <a:rPr sz="1400" dirty="0" err="1">
                <a:latin typeface="Arial"/>
                <a:cs typeface="Arial"/>
              </a:rPr>
              <a:t>c</a:t>
            </a:r>
            <a:r>
              <a:rPr sz="1400" spc="5" dirty="0" err="1">
                <a:latin typeface="Arial"/>
                <a:cs typeface="Arial"/>
              </a:rPr>
              <a:t>h</a:t>
            </a:r>
            <a:r>
              <a:rPr sz="1400" spc="-10" dirty="0" err="1">
                <a:latin typeface="Arial"/>
                <a:cs typeface="Arial"/>
              </a:rPr>
              <a:t>e</a:t>
            </a:r>
            <a:r>
              <a:rPr sz="1400" dirty="0" err="1">
                <a:latin typeface="Arial"/>
                <a:cs typeface="Arial"/>
              </a:rPr>
              <a:t>n</a:t>
            </a:r>
            <a:r>
              <a:rPr lang="de-DE" sz="1400" dirty="0">
                <a:latin typeface="Arial"/>
                <a:cs typeface="Arial"/>
              </a:rPr>
              <a:t> absprechen und Anmeldeformular von diesem/dieser unterzeichnen lassen</a:t>
            </a:r>
            <a:endParaRPr sz="1400" dirty="0">
              <a:latin typeface="Arial"/>
              <a:cs typeface="Arial"/>
            </a:endParaRPr>
          </a:p>
          <a:p>
            <a:pPr marL="710565" lvl="1" indent="-342900">
              <a:lnSpc>
                <a:spcPct val="100000"/>
              </a:lnSpc>
              <a:spcBef>
                <a:spcPts val="540"/>
              </a:spcBef>
              <a:spcAft>
                <a:spcPts val="1200"/>
              </a:spcAft>
              <a:buFont typeface="Arial"/>
              <a:buChar char="•"/>
              <a:tabLst>
                <a:tab pos="711200" algn="l"/>
              </a:tabLst>
            </a:pPr>
            <a:r>
              <a:rPr lang="de-DE" sz="1400" spc="-5" dirty="0">
                <a:latin typeface="Arial"/>
                <a:cs typeface="Arial"/>
              </a:rPr>
              <a:t>Anmeldeformular nach Beendigung des Praktikums gemeinsam mit allen anderen Unterlagen einreichen</a:t>
            </a:r>
            <a:endParaRPr lang="de-DE" sz="1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lang="de-DE" sz="1400" b="1" spc="-5" dirty="0">
                <a:latin typeface="Arial"/>
                <a:cs typeface="Arial"/>
              </a:rPr>
              <a:t>2. Praktikum absolvieren + im Campus Management belegen </a:t>
            </a:r>
          </a:p>
          <a:p>
            <a:pPr marL="755650" lvl="1" indent="-285750">
              <a:spcBef>
                <a:spcPts val="54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DE" sz="1400" spc="-5" dirty="0">
                <a:latin typeface="Arial"/>
                <a:cs typeface="Arial"/>
              </a:rPr>
              <a:t>Veranstaltung „Betreutes externes Praktikum“ im Modul „Berufspraktikum“ anmelden </a:t>
            </a:r>
            <a:endParaRPr lang="de-DE" sz="1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lang="de-DE" sz="1400" b="1" spc="-5" dirty="0">
                <a:latin typeface="Arial"/>
                <a:cs typeface="Arial"/>
              </a:rPr>
              <a:t>3. Nach Praktikumsabschluss notwendige Unterlagen einreichen</a:t>
            </a:r>
          </a:p>
          <a:p>
            <a:pPr marL="755650" lvl="1" indent="-285750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DE" sz="1400" spc="-5" dirty="0">
                <a:latin typeface="Arial"/>
                <a:cs typeface="Arial"/>
              </a:rPr>
              <a:t>Anmeldeformular</a:t>
            </a:r>
          </a:p>
          <a:p>
            <a:pPr marL="755650" lvl="1" indent="-285750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400" spc="-5" dirty="0" err="1">
                <a:latin typeface="Arial"/>
                <a:cs typeface="Arial"/>
              </a:rPr>
              <a:t>Pr</a:t>
            </a:r>
            <a:r>
              <a:rPr sz="1400" spc="-10" dirty="0" err="1">
                <a:latin typeface="Arial"/>
                <a:cs typeface="Arial"/>
              </a:rPr>
              <a:t>ak</a:t>
            </a:r>
            <a:r>
              <a:rPr sz="1400" dirty="0" err="1">
                <a:latin typeface="Arial"/>
                <a:cs typeface="Arial"/>
              </a:rPr>
              <a:t>ti</a:t>
            </a:r>
            <a:r>
              <a:rPr sz="1400" spc="-10" dirty="0" err="1">
                <a:latin typeface="Arial"/>
                <a:cs typeface="Arial"/>
              </a:rPr>
              <a:t>k</a:t>
            </a:r>
            <a:r>
              <a:rPr sz="1400" dirty="0" err="1">
                <a:latin typeface="Arial"/>
                <a:cs typeface="Arial"/>
              </a:rPr>
              <a:t>u</a:t>
            </a:r>
            <a:r>
              <a:rPr sz="1400" spc="-5" dirty="0" err="1">
                <a:latin typeface="Arial"/>
                <a:cs typeface="Arial"/>
              </a:rPr>
              <a:t>m</a:t>
            </a:r>
            <a:r>
              <a:rPr sz="1400" spc="-10" dirty="0" err="1">
                <a:latin typeface="Arial"/>
                <a:cs typeface="Arial"/>
              </a:rPr>
              <a:t>s</a:t>
            </a:r>
            <a:r>
              <a:rPr sz="1400" spc="10" dirty="0" err="1">
                <a:latin typeface="Arial"/>
                <a:cs typeface="Arial"/>
              </a:rPr>
              <a:t>z</a:t>
            </a:r>
            <a:r>
              <a:rPr sz="1400" spc="5" dirty="0" err="1">
                <a:latin typeface="Arial"/>
                <a:cs typeface="Arial"/>
              </a:rPr>
              <a:t>e</a:t>
            </a:r>
            <a:r>
              <a:rPr sz="1400" dirty="0" err="1">
                <a:latin typeface="Arial"/>
                <a:cs typeface="Arial"/>
              </a:rPr>
              <a:t>ugnis</a:t>
            </a:r>
            <a:r>
              <a:rPr lang="de-DE" sz="1400" dirty="0">
                <a:latin typeface="Arial"/>
                <a:cs typeface="Arial"/>
              </a:rPr>
              <a:t> (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US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10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ha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kt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msz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tr</a:t>
            </a:r>
            <a:r>
              <a:rPr sz="1400" spc="-10" dirty="0">
                <a:latin typeface="Arial"/>
                <a:cs typeface="Arial"/>
              </a:rPr>
              <a:t>au</a:t>
            </a:r>
            <a:r>
              <a:rPr sz="1400" dirty="0">
                <a:latin typeface="Arial"/>
                <a:cs typeface="Arial"/>
              </a:rPr>
              <a:t>m,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ab</a:t>
            </a:r>
            <a:r>
              <a:rPr sz="1400" spc="5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te</a:t>
            </a:r>
            <a:r>
              <a:rPr sz="1400" spc="-5" dirty="0">
                <a:latin typeface="Arial"/>
                <a:cs typeface="Arial"/>
              </a:rPr>
              <a:t> 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und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z</a:t>
            </a:r>
            <a:r>
              <a:rPr sz="1400" spc="-10" dirty="0">
                <a:latin typeface="Arial"/>
                <a:cs typeface="Arial"/>
              </a:rPr>
              <a:t>ah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rsc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ft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Log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 err="1">
                <a:latin typeface="Arial"/>
                <a:cs typeface="Arial"/>
              </a:rPr>
              <a:t>A</a:t>
            </a:r>
            <a:r>
              <a:rPr sz="1400" dirty="0" err="1">
                <a:latin typeface="Arial"/>
                <a:cs typeface="Arial"/>
              </a:rPr>
              <a:t>r</a:t>
            </a:r>
            <a:r>
              <a:rPr sz="1400" spc="5" dirty="0" err="1">
                <a:latin typeface="Arial"/>
                <a:cs typeface="Arial"/>
              </a:rPr>
              <a:t>b</a:t>
            </a:r>
            <a:r>
              <a:rPr sz="1400" spc="-10" dirty="0" err="1">
                <a:latin typeface="Arial"/>
                <a:cs typeface="Arial"/>
              </a:rPr>
              <a:t>e</a:t>
            </a:r>
            <a:r>
              <a:rPr sz="1400" spc="-5" dirty="0" err="1">
                <a:latin typeface="Arial"/>
                <a:cs typeface="Arial"/>
              </a:rPr>
              <a:t>i</a:t>
            </a:r>
            <a:r>
              <a:rPr sz="1400" dirty="0" err="1">
                <a:latin typeface="Arial"/>
                <a:cs typeface="Arial"/>
              </a:rPr>
              <a:t>t</a:t>
            </a:r>
            <a:r>
              <a:rPr sz="1400" spc="-10" dirty="0" err="1">
                <a:latin typeface="Arial"/>
                <a:cs typeface="Arial"/>
              </a:rPr>
              <a:t>ge</a:t>
            </a:r>
            <a:r>
              <a:rPr sz="1400" spc="5" dirty="0" err="1">
                <a:latin typeface="Arial"/>
                <a:cs typeface="Arial"/>
              </a:rPr>
              <a:t>b</a:t>
            </a:r>
            <a:r>
              <a:rPr sz="1400" spc="-10" dirty="0" err="1">
                <a:latin typeface="Arial"/>
                <a:cs typeface="Arial"/>
              </a:rPr>
              <a:t>e</a:t>
            </a:r>
            <a:r>
              <a:rPr sz="1400" dirty="0" err="1">
                <a:latin typeface="Arial"/>
                <a:cs typeface="Arial"/>
              </a:rPr>
              <a:t>rs</a:t>
            </a:r>
            <a:r>
              <a:rPr lang="de-DE" sz="1400" dirty="0">
                <a:latin typeface="Arial"/>
                <a:cs typeface="Arial"/>
              </a:rPr>
              <a:t>/der Arbeitgeberin)</a:t>
            </a:r>
          </a:p>
          <a:p>
            <a:pPr marL="755650" lvl="1" indent="-285750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400" spc="-5" dirty="0" err="1">
                <a:latin typeface="Arial"/>
                <a:cs typeface="Arial"/>
              </a:rPr>
              <a:t>Pr</a:t>
            </a:r>
            <a:r>
              <a:rPr sz="1400" spc="-10" dirty="0" err="1">
                <a:latin typeface="Arial"/>
                <a:cs typeface="Arial"/>
              </a:rPr>
              <a:t>ak</a:t>
            </a:r>
            <a:r>
              <a:rPr sz="1400" dirty="0" err="1">
                <a:latin typeface="Arial"/>
                <a:cs typeface="Arial"/>
              </a:rPr>
              <a:t>ti</a:t>
            </a:r>
            <a:r>
              <a:rPr sz="1400" spc="-10" dirty="0" err="1">
                <a:latin typeface="Arial"/>
                <a:cs typeface="Arial"/>
              </a:rPr>
              <a:t>k</a:t>
            </a:r>
            <a:r>
              <a:rPr sz="1400" dirty="0" err="1">
                <a:latin typeface="Arial"/>
                <a:cs typeface="Arial"/>
              </a:rPr>
              <a:t>u</a:t>
            </a:r>
            <a:r>
              <a:rPr sz="1400" spc="-5" dirty="0" err="1">
                <a:latin typeface="Arial"/>
                <a:cs typeface="Arial"/>
              </a:rPr>
              <a:t>m</a:t>
            </a:r>
            <a:r>
              <a:rPr sz="1400" spc="-10" dirty="0" err="1">
                <a:latin typeface="Arial"/>
                <a:cs typeface="Arial"/>
              </a:rPr>
              <a:t>s</a:t>
            </a:r>
            <a:r>
              <a:rPr sz="1400" dirty="0" err="1">
                <a:latin typeface="Arial"/>
                <a:cs typeface="Arial"/>
              </a:rPr>
              <a:t>b</a:t>
            </a:r>
            <a:r>
              <a:rPr sz="1400" spc="5" dirty="0" err="1">
                <a:latin typeface="Arial"/>
                <a:cs typeface="Arial"/>
              </a:rPr>
              <a:t>e</a:t>
            </a:r>
            <a:r>
              <a:rPr sz="1400" spc="-5" dirty="0" err="1">
                <a:latin typeface="Arial"/>
                <a:cs typeface="Arial"/>
              </a:rPr>
              <a:t>r</a:t>
            </a:r>
            <a:r>
              <a:rPr sz="1400" dirty="0" err="1">
                <a:latin typeface="Arial"/>
                <a:cs typeface="Arial"/>
              </a:rPr>
              <a:t>i</a:t>
            </a:r>
            <a:r>
              <a:rPr sz="1400" spc="-10" dirty="0" err="1">
                <a:latin typeface="Arial"/>
                <a:cs typeface="Arial"/>
              </a:rPr>
              <a:t>c</a:t>
            </a:r>
            <a:r>
              <a:rPr sz="1400" dirty="0" err="1">
                <a:latin typeface="Arial"/>
                <a:cs typeface="Arial"/>
              </a:rPr>
              <a:t>ht</a:t>
            </a:r>
            <a:r>
              <a:rPr lang="de-DE" sz="1400" dirty="0">
                <a:latin typeface="Arial"/>
                <a:cs typeface="Arial"/>
              </a:rPr>
              <a:t> (</a:t>
            </a:r>
            <a:r>
              <a:rPr sz="1400" spc="-10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-2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Seiten</a:t>
            </a:r>
            <a:r>
              <a:rPr lang="de-DE" sz="1400" spc="-10" dirty="0">
                <a:latin typeface="Arial"/>
                <a:cs typeface="Arial"/>
              </a:rPr>
              <a:t>, Bitte an Richtlinien halten, die auf der Seite veröffentlicht sind)</a:t>
            </a:r>
          </a:p>
          <a:p>
            <a:pPr marL="298450" indent="-285750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de-DE" sz="11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5600" algn="l"/>
              </a:tabLst>
            </a:pPr>
            <a:r>
              <a:rPr lang="de-DE" sz="1400" b="1" spc="-5" dirty="0">
                <a:latin typeface="Arial"/>
                <a:cs typeface="Arial"/>
              </a:rPr>
              <a:t>4. Bestätigung im Campus Management durch Masterkoordinatorin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2" y="578739"/>
            <a:ext cx="2514600" cy="382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Kon</a:t>
            </a:r>
            <a:r>
              <a:rPr spc="-5" dirty="0"/>
              <a:t>t</a:t>
            </a:r>
            <a:r>
              <a:rPr dirty="0"/>
              <a:t>akt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12832" y="2341044"/>
            <a:ext cx="925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1636" y="2341044"/>
            <a:ext cx="2505064" cy="169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lang="de-DE" dirty="0">
                <a:latin typeface="Arial"/>
                <a:cs typeface="Arial"/>
              </a:rPr>
              <a:t>Tatiana </a:t>
            </a:r>
            <a:r>
              <a:rPr lang="de-DE" dirty="0" err="1">
                <a:latin typeface="Arial"/>
                <a:cs typeface="Arial"/>
              </a:rPr>
              <a:t>Kharkova</a:t>
            </a:r>
            <a:r>
              <a:rPr lang="de-DE" dirty="0">
                <a:latin typeface="Arial"/>
                <a:cs typeface="Arial"/>
              </a:rPr>
              <a:t> </a:t>
            </a:r>
            <a:endParaRPr lang="de-DE" sz="18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800" dirty="0" err="1">
                <a:latin typeface="Arial"/>
                <a:cs typeface="Arial"/>
              </a:rPr>
              <a:t>Osteuropa-Institut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Raum</a:t>
            </a:r>
            <a:r>
              <a:rPr lang="de-DE" dirty="0">
                <a:latin typeface="Arial"/>
                <a:cs typeface="Arial"/>
              </a:rPr>
              <a:t> 122</a:t>
            </a:r>
            <a:r>
              <a:rPr sz="1800" dirty="0">
                <a:latin typeface="Arial"/>
                <a:cs typeface="Arial"/>
              </a:rPr>
              <a:t> </a:t>
            </a:r>
            <a:endParaRPr lang="de-DE" sz="18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800" dirty="0" err="1">
                <a:latin typeface="Arial"/>
                <a:cs typeface="Arial"/>
              </a:rPr>
              <a:t>Garystr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55 </a:t>
            </a:r>
            <a:endParaRPr lang="de-DE" sz="18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800" dirty="0">
                <a:latin typeface="Arial"/>
                <a:cs typeface="Arial"/>
              </a:rPr>
              <a:t>14195 Berlin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835" y="4398444"/>
            <a:ext cx="50673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800">
                <a:latin typeface="Arial"/>
                <a:cs typeface="Arial"/>
              </a:rPr>
              <a:t>M</a:t>
            </a:r>
            <a:r>
              <a:rPr sz="1800" spc="-10">
                <a:latin typeface="Arial"/>
                <a:cs typeface="Arial"/>
              </a:rPr>
              <a:t>a</a:t>
            </a:r>
            <a:r>
              <a:rPr sz="1800" spc="-5">
                <a:latin typeface="Arial"/>
                <a:cs typeface="Arial"/>
              </a:rPr>
              <a:t>il</a:t>
            </a:r>
            <a:r>
              <a:rPr sz="180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1636" y="4398444"/>
            <a:ext cx="3575685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800" u="heavy" dirty="0">
                <a:solidFill>
                  <a:srgbClr val="0065CC"/>
                </a:solidFill>
                <a:latin typeface="Arial"/>
                <a:cs typeface="Arial"/>
                <a:hlinkClick r:id="rId3"/>
              </a:rPr>
              <a:t>praktikumsboerse@oei.fu-berlin.de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2832" y="5427143"/>
            <a:ext cx="15005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Sprechstunde: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4832" y="5427143"/>
            <a:ext cx="4500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latin typeface="Arial"/>
                <a:cs typeface="Arial"/>
              </a:rPr>
              <a:t>nach</a:t>
            </a:r>
            <a:r>
              <a:rPr sz="1800" dirty="0">
                <a:latin typeface="Arial"/>
                <a:cs typeface="Arial"/>
              </a:rPr>
              <a:t> Vereinbarung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2" y="598742"/>
            <a:ext cx="2514600" cy="382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5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Benutzerdefiniert</PresentationFormat>
  <Paragraphs>64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PowerPoint-Präsentation</vt:lpstr>
      <vt:lpstr>Inhalte</vt:lpstr>
      <vt:lpstr>1. Pflichtpraktikum laut SO (2018)</vt:lpstr>
      <vt:lpstr>1. Pflichtpraktikum laut SO (2018)</vt:lpstr>
      <vt:lpstr>2. Praktikumsbörse</vt:lpstr>
      <vt:lpstr>PowerPoint-Präsentation</vt:lpstr>
      <vt:lpstr>3. Schritte zur Anerkennung des Pflichtpraktikums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Infoveranstaltung_WiSe2013-14</dc:title>
  <dc:creator>ltetzner</dc:creator>
  <cp:lastModifiedBy>Pag, Sabine</cp:lastModifiedBy>
  <cp:revision>42</cp:revision>
  <cp:lastPrinted>2017-11-20T13:51:54Z</cp:lastPrinted>
  <dcterms:created xsi:type="dcterms:W3CDTF">2015-09-28T14:19:06Z</dcterms:created>
  <dcterms:modified xsi:type="dcterms:W3CDTF">2021-11-01T10:02:31Z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2013-12-16T00:00:00Z</vt:filetime>
  </property>
  <property fmtid="{D5CDD505-2E9C-101B-9397-08002B2CF9AE}" pid="3" name="LastSaved">
    <vt:filetime>2015-09-28T00:00:00Z</vt:filetime>
  </property>
</Properties>
</file>