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90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B72E-5D3C-4F3F-A353-595C685E6B34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E6B02-A0D2-4F1A-99D2-F5FD983D0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930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B72E-5D3C-4F3F-A353-595C685E6B34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E6B02-A0D2-4F1A-99D2-F5FD983D0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860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B72E-5D3C-4F3F-A353-595C685E6B34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E6B02-A0D2-4F1A-99D2-F5FD983D0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79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B72E-5D3C-4F3F-A353-595C685E6B34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E6B02-A0D2-4F1A-99D2-F5FD983D0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969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9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9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9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8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8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8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7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B72E-5D3C-4F3F-A353-595C685E6B34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E6B02-A0D2-4F1A-99D2-F5FD983D0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206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B72E-5D3C-4F3F-A353-595C685E6B34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E6B02-A0D2-4F1A-99D2-F5FD983D0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636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65128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5" indent="0">
              <a:buNone/>
              <a:defRPr sz="1800" b="1"/>
            </a:lvl3pPr>
            <a:lvl4pPr marL="1371592" indent="0">
              <a:buNone/>
              <a:defRPr sz="1600" b="1"/>
            </a:lvl4pPr>
            <a:lvl5pPr marL="1828789" indent="0">
              <a:buNone/>
              <a:defRPr sz="1600" b="1"/>
            </a:lvl5pPr>
            <a:lvl6pPr marL="2285987" indent="0">
              <a:buNone/>
              <a:defRPr sz="1600" b="1"/>
            </a:lvl6pPr>
            <a:lvl7pPr marL="2743185" indent="0">
              <a:buNone/>
              <a:defRPr sz="1600" b="1"/>
            </a:lvl7pPr>
            <a:lvl8pPr marL="3200381" indent="0">
              <a:buNone/>
              <a:defRPr sz="1600" b="1"/>
            </a:lvl8pPr>
            <a:lvl9pPr marL="3657579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5" indent="0">
              <a:buNone/>
              <a:defRPr sz="1800" b="1"/>
            </a:lvl3pPr>
            <a:lvl4pPr marL="1371592" indent="0">
              <a:buNone/>
              <a:defRPr sz="1600" b="1"/>
            </a:lvl4pPr>
            <a:lvl5pPr marL="1828789" indent="0">
              <a:buNone/>
              <a:defRPr sz="1600" b="1"/>
            </a:lvl5pPr>
            <a:lvl6pPr marL="2285987" indent="0">
              <a:buNone/>
              <a:defRPr sz="1600" b="1"/>
            </a:lvl6pPr>
            <a:lvl7pPr marL="2743185" indent="0">
              <a:buNone/>
              <a:defRPr sz="1600" b="1"/>
            </a:lvl7pPr>
            <a:lvl8pPr marL="3200381" indent="0">
              <a:buNone/>
              <a:defRPr sz="1600" b="1"/>
            </a:lvl8pPr>
            <a:lvl9pPr marL="3657579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B72E-5D3C-4F3F-A353-595C685E6B34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E6B02-A0D2-4F1A-99D2-F5FD983D0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334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B72E-5D3C-4F3F-A353-595C685E6B34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E6B02-A0D2-4F1A-99D2-F5FD983D0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96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B72E-5D3C-4F3F-A353-595C685E6B34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E6B02-A0D2-4F1A-99D2-F5FD983D0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099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8" indent="0">
              <a:buNone/>
              <a:defRPr sz="1400"/>
            </a:lvl2pPr>
            <a:lvl3pPr marL="914395" indent="0">
              <a:buNone/>
              <a:defRPr sz="1200"/>
            </a:lvl3pPr>
            <a:lvl4pPr marL="1371592" indent="0">
              <a:buNone/>
              <a:defRPr sz="1000"/>
            </a:lvl4pPr>
            <a:lvl5pPr marL="1828789" indent="0">
              <a:buNone/>
              <a:defRPr sz="1000"/>
            </a:lvl5pPr>
            <a:lvl6pPr marL="2285987" indent="0">
              <a:buNone/>
              <a:defRPr sz="1000"/>
            </a:lvl6pPr>
            <a:lvl7pPr marL="2743185" indent="0">
              <a:buNone/>
              <a:defRPr sz="1000"/>
            </a:lvl7pPr>
            <a:lvl8pPr marL="3200381" indent="0">
              <a:buNone/>
              <a:defRPr sz="1000"/>
            </a:lvl8pPr>
            <a:lvl9pPr marL="3657579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B72E-5D3C-4F3F-A353-595C685E6B34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E6B02-A0D2-4F1A-99D2-F5FD983D0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544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98" indent="0">
              <a:buNone/>
              <a:defRPr sz="2800"/>
            </a:lvl2pPr>
            <a:lvl3pPr marL="914395" indent="0">
              <a:buNone/>
              <a:defRPr sz="2400"/>
            </a:lvl3pPr>
            <a:lvl4pPr marL="1371592" indent="0">
              <a:buNone/>
              <a:defRPr sz="2000"/>
            </a:lvl4pPr>
            <a:lvl5pPr marL="1828789" indent="0">
              <a:buNone/>
              <a:defRPr sz="2000"/>
            </a:lvl5pPr>
            <a:lvl6pPr marL="2285987" indent="0">
              <a:buNone/>
              <a:defRPr sz="2000"/>
            </a:lvl6pPr>
            <a:lvl7pPr marL="2743185" indent="0">
              <a:buNone/>
              <a:defRPr sz="2000"/>
            </a:lvl7pPr>
            <a:lvl8pPr marL="3200381" indent="0">
              <a:buNone/>
              <a:defRPr sz="2000"/>
            </a:lvl8pPr>
            <a:lvl9pPr marL="3657579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8" indent="0">
              <a:buNone/>
              <a:defRPr sz="1400"/>
            </a:lvl2pPr>
            <a:lvl3pPr marL="914395" indent="0">
              <a:buNone/>
              <a:defRPr sz="1200"/>
            </a:lvl3pPr>
            <a:lvl4pPr marL="1371592" indent="0">
              <a:buNone/>
              <a:defRPr sz="1000"/>
            </a:lvl4pPr>
            <a:lvl5pPr marL="1828789" indent="0">
              <a:buNone/>
              <a:defRPr sz="1000"/>
            </a:lvl5pPr>
            <a:lvl6pPr marL="2285987" indent="0">
              <a:buNone/>
              <a:defRPr sz="1000"/>
            </a:lvl6pPr>
            <a:lvl7pPr marL="2743185" indent="0">
              <a:buNone/>
              <a:defRPr sz="1000"/>
            </a:lvl7pPr>
            <a:lvl8pPr marL="3200381" indent="0">
              <a:buNone/>
              <a:defRPr sz="1000"/>
            </a:lvl8pPr>
            <a:lvl9pPr marL="3657579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B72E-5D3C-4F3F-A353-595C685E6B34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E6B02-A0D2-4F1A-99D2-F5FD983D0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68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AB72E-5D3C-4F3F-A353-595C685E6B34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E6B02-A0D2-4F1A-99D2-F5FD983D0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627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95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8" indent="-228598" algn="l" defTabSz="914395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96" indent="-228598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93" indent="-228598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91" indent="-228598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88" indent="-228598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85" indent="-228598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83" indent="-228598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80" indent="-228598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77" indent="-228598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8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5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2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9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87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85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81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79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4307270"/>
              </p:ext>
            </p:extLst>
          </p:nvPr>
        </p:nvGraphicFramePr>
        <p:xfrm>
          <a:off x="119926" y="1006365"/>
          <a:ext cx="8914541" cy="5494135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8144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64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64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0661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kern="1200" dirty="0" smtClean="0">
                          <a:effectLst/>
                        </a:rPr>
                        <a:t>Semester</a:t>
                      </a:r>
                      <a:endParaRPr lang="de-DE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kern="1200" dirty="0" err="1" smtClean="0">
                          <a:effectLst/>
                        </a:rPr>
                        <a:t>Introductory</a:t>
                      </a:r>
                      <a:r>
                        <a:rPr lang="de-DE" sz="1400" kern="1200" dirty="0" smtClean="0">
                          <a:effectLst/>
                        </a:rPr>
                        <a:t> </a:t>
                      </a:r>
                      <a:r>
                        <a:rPr lang="de-DE" sz="1400" kern="1200" dirty="0" err="1" smtClean="0">
                          <a:effectLst/>
                        </a:rPr>
                        <a:t>subjects</a:t>
                      </a:r>
                      <a:endParaRPr lang="de-DE" sz="1400" kern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effectLst/>
                        </a:rPr>
                        <a:t>25 ECTS</a:t>
                      </a:r>
                      <a:endParaRPr lang="de-DE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 err="1" smtClean="0">
                          <a:effectLst/>
                        </a:rPr>
                        <a:t>Specialization</a:t>
                      </a:r>
                      <a:r>
                        <a:rPr lang="de-DE" sz="1400" dirty="0" smtClean="0">
                          <a:effectLst/>
                        </a:rPr>
                        <a:t> </a:t>
                      </a:r>
                      <a:r>
                        <a:rPr lang="de-DE" sz="1400" dirty="0" err="1" smtClean="0">
                          <a:effectLst/>
                        </a:rPr>
                        <a:t>area</a:t>
                      </a:r>
                      <a:r>
                        <a:rPr lang="de-DE" sz="1400" dirty="0" smtClean="0">
                          <a:effectLst/>
                        </a:rPr>
                        <a:t> (</a:t>
                      </a:r>
                      <a:r>
                        <a:rPr lang="de-DE" sz="1400" dirty="0" err="1" smtClean="0">
                          <a:effectLst/>
                        </a:rPr>
                        <a:t>major</a:t>
                      </a:r>
                      <a:r>
                        <a:rPr lang="de-DE" sz="1400" dirty="0" smtClean="0">
                          <a:effectLst/>
                        </a:rPr>
                        <a:t>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effectLst/>
                        </a:rPr>
                        <a:t>25 ECTS</a:t>
                      </a:r>
                      <a:endParaRPr lang="de-DE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kern="1200" dirty="0" err="1" smtClean="0">
                          <a:effectLst/>
                        </a:rPr>
                        <a:t>Interdisciplinary</a:t>
                      </a:r>
                      <a:r>
                        <a:rPr lang="de-DE" sz="1400" kern="1200" dirty="0" smtClean="0">
                          <a:effectLst/>
                        </a:rPr>
                        <a:t> </a:t>
                      </a:r>
                      <a:r>
                        <a:rPr lang="de-DE" sz="1400" kern="1200" dirty="0" err="1" smtClean="0">
                          <a:effectLst/>
                        </a:rPr>
                        <a:t>area</a:t>
                      </a:r>
                      <a:endParaRPr lang="de-DE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kern="1200" dirty="0" smtClean="0">
                          <a:effectLst/>
                        </a:rPr>
                        <a:t>15 ECTS</a:t>
                      </a:r>
                      <a:endParaRPr lang="de-DE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19810" algn="r"/>
                        </a:tabLst>
                      </a:pPr>
                      <a:r>
                        <a:rPr lang="de-DE" sz="1400" kern="1200" dirty="0" smtClean="0">
                          <a:effectLst/>
                        </a:rPr>
                        <a:t>Language</a:t>
                      </a:r>
                      <a:r>
                        <a:rPr lang="de-DE" sz="1400" kern="1200" baseline="0" dirty="0" smtClean="0">
                          <a:effectLst/>
                        </a:rPr>
                        <a:t> </a:t>
                      </a:r>
                      <a:r>
                        <a:rPr lang="de-DE" sz="1400" kern="1200" baseline="0" dirty="0" err="1" smtClean="0">
                          <a:effectLst/>
                        </a:rPr>
                        <a:t>training</a:t>
                      </a:r>
                      <a:endParaRPr lang="de-DE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19810" algn="r"/>
                        </a:tabLst>
                      </a:pPr>
                      <a:r>
                        <a:rPr lang="de-DE" sz="1400" kern="1200" dirty="0">
                          <a:effectLst/>
                        </a:rPr>
                        <a:t>15 </a:t>
                      </a:r>
                      <a:r>
                        <a:rPr lang="de-DE" sz="1400" kern="1200" dirty="0" smtClean="0">
                          <a:effectLst/>
                        </a:rPr>
                        <a:t>ECTS</a:t>
                      </a:r>
                      <a:endParaRPr lang="de-DE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5551" marR="55551" marT="85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19810" algn="r"/>
                        </a:tabLst>
                      </a:pPr>
                      <a:r>
                        <a:rPr kumimoji="0" lang="de-DE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Academic </a:t>
                      </a:r>
                      <a:r>
                        <a:rPr kumimoji="0" lang="de-DE" sz="14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work</a:t>
                      </a:r>
                      <a:endParaRPr kumimoji="0" lang="de-DE" sz="14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19810" algn="r"/>
                        </a:tabLst>
                      </a:pPr>
                      <a:r>
                        <a:rPr kumimoji="0" lang="de-DE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ECTS</a:t>
                      </a:r>
                      <a:endParaRPr kumimoji="0"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551" marR="55551" marT="858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kern="1200" dirty="0" err="1" smtClean="0">
                          <a:effectLst/>
                        </a:rPr>
                        <a:t>Internship</a:t>
                      </a:r>
                      <a:endParaRPr lang="de-DE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kern="1200" dirty="0">
                          <a:effectLst/>
                        </a:rPr>
                        <a:t>10 </a:t>
                      </a:r>
                      <a:r>
                        <a:rPr lang="de-DE" sz="1400" kern="1200" dirty="0" smtClean="0">
                          <a:effectLst/>
                        </a:rPr>
                        <a:t>ECTS</a:t>
                      </a:r>
                      <a:endParaRPr lang="de-DE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5551" marR="55551" marT="8589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0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kern="1200" dirty="0" smtClean="0">
                          <a:effectLst/>
                        </a:rPr>
                        <a:t>1</a:t>
                      </a:r>
                      <a:endParaRPr lang="de-DE" sz="1400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kern="1200" dirty="0">
                          <a:effectLst/>
                        </a:rPr>
                        <a:t>30 </a:t>
                      </a:r>
                      <a:r>
                        <a:rPr lang="de-DE" sz="1400" kern="1200" dirty="0" smtClean="0">
                          <a:effectLst/>
                        </a:rPr>
                        <a:t>ECTS</a:t>
                      </a:r>
                      <a:endParaRPr lang="de-DE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kern="1200" dirty="0" smtClean="0">
                          <a:effectLst/>
                        </a:rPr>
                        <a:t>Module </a:t>
                      </a:r>
                      <a:r>
                        <a:rPr lang="de-DE" sz="1200" kern="1200" dirty="0">
                          <a:effectLst/>
                        </a:rPr>
                        <a:t/>
                      </a:r>
                      <a:br>
                        <a:rPr lang="de-DE" sz="1200" kern="1200" dirty="0">
                          <a:effectLst/>
                        </a:rPr>
                      </a:br>
                      <a:r>
                        <a:rPr lang="en-US" sz="1200" kern="1200" dirty="0" smtClean="0">
                          <a:effectLst/>
                        </a:rPr>
                        <a:t>Concepts and Contexts in East European Studies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kern="1200" dirty="0" smtClean="0">
                          <a:effectLst/>
                        </a:rPr>
                        <a:t>(10 ECTS)</a:t>
                      </a:r>
                      <a:endParaRPr lang="de-DE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kern="1200" dirty="0" smtClean="0">
                          <a:effectLst/>
                        </a:rPr>
                        <a:t>Module </a:t>
                      </a:r>
                      <a:endParaRPr lang="de-DE" sz="1200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effectLst/>
                        </a:rPr>
                        <a:t>Varieties of Disciplinary Foundations A </a:t>
                      </a:r>
                      <a:r>
                        <a:rPr lang="de-DE" sz="1200" kern="1200" dirty="0" err="1" smtClean="0">
                          <a:effectLst/>
                        </a:rPr>
                        <a:t>or</a:t>
                      </a:r>
                      <a:r>
                        <a:rPr lang="de-DE" sz="1200" kern="1200" dirty="0" smtClean="0">
                          <a:effectLst/>
                        </a:rPr>
                        <a:t> </a:t>
                      </a:r>
                      <a:r>
                        <a:rPr lang="de-DE" sz="1200" kern="1200" dirty="0">
                          <a:effectLst/>
                        </a:rPr>
                        <a:t>B</a:t>
                      </a:r>
                      <a:endParaRPr lang="de-DE" sz="1200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(</a:t>
                      </a:r>
                      <a:r>
                        <a:rPr lang="de-DE" sz="1200" dirty="0" smtClean="0">
                          <a:effectLst/>
                        </a:rPr>
                        <a:t>15 ECTS)</a:t>
                      </a:r>
                      <a:endParaRPr lang="de-DE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500" dirty="0">
                          <a:effectLst/>
                        </a:rPr>
                        <a:t> </a:t>
                      </a:r>
                      <a:endParaRPr lang="de-DE" sz="15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500" dirty="0">
                          <a:effectLst/>
                        </a:rPr>
                        <a:t> </a:t>
                      </a:r>
                      <a:endParaRPr lang="de-DE" sz="15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dirty="0" smtClean="0">
                          <a:effectLst/>
                        </a:rPr>
                        <a:t>Inter-</a:t>
                      </a:r>
                      <a:r>
                        <a:rPr lang="de-DE" sz="1200" dirty="0" err="1" smtClean="0">
                          <a:effectLst/>
                        </a:rPr>
                        <a:t>disciplinary</a:t>
                      </a:r>
                      <a:r>
                        <a:rPr lang="de-DE" sz="1200" dirty="0" smtClean="0">
                          <a:effectLst/>
                        </a:rPr>
                        <a:t> Project</a:t>
                      </a:r>
                      <a:br>
                        <a:rPr lang="de-DE" sz="1200" dirty="0" smtClean="0">
                          <a:effectLst/>
                        </a:rPr>
                      </a:br>
                      <a:r>
                        <a:rPr lang="de-DE" sz="1200" dirty="0" smtClean="0">
                          <a:effectLst/>
                        </a:rPr>
                        <a:t>Work</a:t>
                      </a:r>
                      <a:endParaRPr lang="de-DE" sz="1200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(</a:t>
                      </a:r>
                      <a:r>
                        <a:rPr lang="de-DE" sz="1200" dirty="0" smtClean="0">
                          <a:effectLst/>
                        </a:rPr>
                        <a:t>10 ECTS)</a:t>
                      </a:r>
                      <a:endParaRPr lang="de-DE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19810" algn="r"/>
                        </a:tabLst>
                      </a:pPr>
                      <a:r>
                        <a:rPr lang="de-DE" sz="1200" kern="1200" dirty="0" smtClean="0">
                          <a:effectLst/>
                        </a:rPr>
                        <a:t>Language </a:t>
                      </a:r>
                      <a:r>
                        <a:rPr lang="de-DE" sz="1200" kern="1200" dirty="0" err="1" smtClean="0">
                          <a:effectLst/>
                        </a:rPr>
                        <a:t>training</a:t>
                      </a:r>
                      <a:endParaRPr lang="de-DE" sz="1200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19810" algn="r"/>
                        </a:tabLst>
                      </a:pPr>
                      <a:r>
                        <a:rPr lang="de-DE" sz="1200" kern="1200" dirty="0">
                          <a:effectLst/>
                        </a:rPr>
                        <a:t>(5 </a:t>
                      </a:r>
                      <a:r>
                        <a:rPr lang="de-DE" sz="1200" kern="1200" dirty="0" smtClean="0">
                          <a:effectLst/>
                        </a:rPr>
                        <a:t>ECTS)</a:t>
                      </a:r>
                      <a:endParaRPr lang="de-DE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5551" marR="55551" marT="858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19810" algn="r"/>
                        </a:tabLst>
                      </a:pPr>
                      <a:endParaRPr lang="de-DE" sz="15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5551" marR="55551" marT="858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500" dirty="0">
                          <a:effectLst/>
                        </a:rPr>
                        <a:t> </a:t>
                      </a:r>
                      <a:endParaRPr lang="de-DE" sz="15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5551" marR="55551" marT="858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kern="1200" dirty="0" smtClean="0">
                          <a:effectLst/>
                        </a:rPr>
                        <a:t>2</a:t>
                      </a:r>
                      <a:endParaRPr lang="de-DE" sz="1400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kern="1200" dirty="0">
                          <a:effectLst/>
                        </a:rPr>
                        <a:t>30 </a:t>
                      </a:r>
                      <a:r>
                        <a:rPr lang="de-DE" sz="1400" kern="1200" dirty="0" smtClean="0">
                          <a:effectLst/>
                        </a:rPr>
                        <a:t>ECTS</a:t>
                      </a:r>
                      <a:endParaRPr lang="de-DE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5551" marR="55551" marT="8589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500" dirty="0">
                          <a:effectLst/>
                        </a:rPr>
                        <a:t> </a:t>
                      </a:r>
                      <a:endParaRPr lang="de-DE" sz="15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kern="1200" dirty="0" smtClean="0">
                          <a:effectLst/>
                        </a:rPr>
                        <a:t>Module in </a:t>
                      </a:r>
                      <a:r>
                        <a:rPr lang="de-DE" sz="1200" kern="1200" dirty="0" err="1" smtClean="0">
                          <a:effectLst/>
                        </a:rPr>
                        <a:t>the</a:t>
                      </a:r>
                      <a:r>
                        <a:rPr lang="de-DE" sz="1200" kern="1200" dirty="0" smtClean="0">
                          <a:effectLst/>
                        </a:rPr>
                        <a:t> </a:t>
                      </a:r>
                      <a:r>
                        <a:rPr lang="de-DE" sz="1200" kern="1200" dirty="0" err="1" smtClean="0">
                          <a:effectLst/>
                        </a:rPr>
                        <a:t>major</a:t>
                      </a:r>
                      <a:r>
                        <a:rPr lang="de-DE" sz="1200" kern="1200" dirty="0" smtClean="0">
                          <a:effectLst/>
                        </a:rPr>
                        <a:t> </a:t>
                      </a:r>
                      <a:r>
                        <a:rPr lang="de-DE" sz="1200" kern="1200" dirty="0" err="1" smtClean="0">
                          <a:effectLst/>
                        </a:rPr>
                        <a:t>subject</a:t>
                      </a:r>
                      <a:endParaRPr lang="de-DE" sz="1200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kern="1200" dirty="0">
                          <a:effectLst/>
                        </a:rPr>
                        <a:t>(15 </a:t>
                      </a:r>
                      <a:r>
                        <a:rPr lang="de-DE" sz="1200" kern="1200" dirty="0" smtClean="0">
                          <a:effectLst/>
                        </a:rPr>
                        <a:t>ECTS)</a:t>
                      </a:r>
                      <a:endParaRPr lang="de-DE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500" kern="1200" dirty="0">
                          <a:effectLst/>
                        </a:rPr>
                        <a:t> </a:t>
                      </a:r>
                      <a:endParaRPr lang="de-DE" sz="15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dirty="0" smtClean="0">
                          <a:effectLst/>
                        </a:rPr>
                        <a:t>Inter-</a:t>
                      </a:r>
                      <a:r>
                        <a:rPr lang="de-DE" sz="1200" dirty="0" err="1" smtClean="0">
                          <a:effectLst/>
                        </a:rPr>
                        <a:t>disciplinary</a:t>
                      </a:r>
                      <a:r>
                        <a:rPr lang="de-DE" sz="1200" dirty="0" smtClean="0">
                          <a:effectLst/>
                        </a:rPr>
                        <a:t> </a:t>
                      </a:r>
                      <a:r>
                        <a:rPr lang="de-DE" sz="1200" dirty="0" err="1" smtClean="0">
                          <a:effectLst/>
                        </a:rPr>
                        <a:t>SpecializationModule</a:t>
                      </a:r>
                      <a:endParaRPr lang="de-DE" sz="1200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(5 </a:t>
                      </a:r>
                      <a:r>
                        <a:rPr lang="de-DE" sz="1200" dirty="0" smtClean="0">
                          <a:effectLst/>
                        </a:rPr>
                        <a:t>ECTS)</a:t>
                      </a:r>
                      <a:endParaRPr lang="de-DE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19810" algn="r"/>
                        </a:tabLst>
                      </a:pPr>
                      <a:r>
                        <a:rPr lang="de-DE" sz="1200" kern="1200" dirty="0" smtClean="0">
                          <a:effectLst/>
                        </a:rPr>
                        <a:t>Language </a:t>
                      </a:r>
                      <a:r>
                        <a:rPr lang="de-DE" sz="1200" kern="1200" dirty="0" err="1" smtClean="0">
                          <a:effectLst/>
                        </a:rPr>
                        <a:t>training</a:t>
                      </a:r>
                      <a:endParaRPr lang="de-DE" sz="1200" kern="1200" dirty="0" smtClean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19810" algn="r"/>
                        </a:tabLst>
                      </a:pPr>
                      <a:r>
                        <a:rPr lang="de-DE" sz="1200" kern="1200" dirty="0" smtClean="0">
                          <a:effectLst/>
                        </a:rPr>
                        <a:t>(5 ECTS)</a:t>
                      </a:r>
                      <a:endParaRPr lang="de-DE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5551" marR="55551" marT="8589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800"/>
                    </a:p>
                  </a:txBody>
                  <a:tcPr marL="55551" marR="55551" marT="858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800"/>
                    </a:p>
                  </a:txBody>
                  <a:tcPr marL="55551" marR="55551" marT="858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kern="1200" dirty="0" smtClean="0">
                          <a:effectLst/>
                        </a:rPr>
                        <a:t>3</a:t>
                      </a:r>
                      <a:endParaRPr lang="de-DE" sz="1400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kern="1200" dirty="0">
                          <a:effectLst/>
                        </a:rPr>
                        <a:t>30 </a:t>
                      </a:r>
                      <a:r>
                        <a:rPr lang="de-DE" sz="1400" kern="1200" dirty="0" smtClean="0">
                          <a:effectLst/>
                        </a:rPr>
                        <a:t>ECTS</a:t>
                      </a:r>
                      <a:endParaRPr lang="de-DE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500" dirty="0">
                          <a:effectLst/>
                        </a:rPr>
                        <a:t> </a:t>
                      </a:r>
                      <a:endParaRPr lang="de-DE" sz="15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kern="1200" dirty="0" err="1" smtClean="0">
                          <a:effectLst/>
                        </a:rPr>
                        <a:t>Specialization</a:t>
                      </a:r>
                      <a:r>
                        <a:rPr lang="de-DE" sz="1200" kern="1200" dirty="0" smtClean="0">
                          <a:effectLst/>
                        </a:rPr>
                        <a:t> </a:t>
                      </a:r>
                      <a:r>
                        <a:rPr lang="de-DE" sz="1200" kern="1200" dirty="0" err="1" smtClean="0">
                          <a:effectLst/>
                        </a:rPr>
                        <a:t>module</a:t>
                      </a:r>
                      <a:r>
                        <a:rPr lang="de-DE" sz="1200" kern="1200" dirty="0" smtClean="0">
                          <a:effectLst/>
                        </a:rPr>
                        <a:t> in </a:t>
                      </a:r>
                      <a:r>
                        <a:rPr lang="de-DE" sz="1200" kern="1200" dirty="0" err="1" smtClean="0">
                          <a:effectLst/>
                        </a:rPr>
                        <a:t>the</a:t>
                      </a:r>
                      <a:r>
                        <a:rPr lang="de-DE" sz="1200" kern="1200" dirty="0" smtClean="0">
                          <a:effectLst/>
                        </a:rPr>
                        <a:t> </a:t>
                      </a:r>
                      <a:r>
                        <a:rPr lang="de-DE" sz="1200" kern="1200" dirty="0" err="1" smtClean="0">
                          <a:effectLst/>
                        </a:rPr>
                        <a:t>major</a:t>
                      </a:r>
                      <a:r>
                        <a:rPr lang="de-DE" sz="1200" kern="1200" dirty="0" smtClean="0">
                          <a:effectLst/>
                        </a:rPr>
                        <a:t> </a:t>
                      </a:r>
                      <a:r>
                        <a:rPr lang="de-DE" sz="1200" kern="1200" dirty="0" err="1" smtClean="0">
                          <a:effectLst/>
                        </a:rPr>
                        <a:t>subject</a:t>
                      </a:r>
                      <a:endParaRPr lang="de-DE" sz="1200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kern="1200" dirty="0">
                          <a:effectLst/>
                        </a:rPr>
                        <a:t>(10 </a:t>
                      </a:r>
                      <a:r>
                        <a:rPr lang="de-DE" sz="1200" kern="1200" dirty="0" smtClean="0">
                          <a:effectLst/>
                        </a:rPr>
                        <a:t>ECTS)</a:t>
                      </a:r>
                      <a:endParaRPr lang="de-DE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500" kern="1200" dirty="0">
                          <a:effectLst/>
                        </a:rPr>
                        <a:t> </a:t>
                      </a:r>
                      <a:endParaRPr lang="de-DE" sz="15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900"/>
                    </a:p>
                  </a:txBody>
                  <a:tcPr marL="55551" marR="55551" marT="858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19810" algn="r"/>
                        </a:tabLst>
                      </a:pPr>
                      <a:r>
                        <a:rPr kumimoji="0" lang="de-D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Academic </a:t>
                      </a:r>
                      <a:r>
                        <a:rPr kumimoji="0" lang="de-DE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work</a:t>
                      </a:r>
                      <a:endParaRPr kumimoji="0" lang="de-DE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19810" algn="r"/>
                        </a:tabLst>
                      </a:pPr>
                      <a:r>
                        <a:rPr kumimoji="0" lang="de-D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(5 ECTS)</a:t>
                      </a:r>
                      <a:endParaRPr kumimoji="0" lang="de-DE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551" marR="55551" marT="8589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de-DE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Internship</a:t>
                      </a:r>
                      <a:endParaRPr kumimoji="0" lang="de-DE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de-DE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(10 </a:t>
                      </a:r>
                      <a:r>
                        <a:rPr kumimoji="0" lang="de-D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ECTS)</a:t>
                      </a:r>
                      <a:endParaRPr kumimoji="0" lang="de-DE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551" marR="55551" marT="8589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kern="1200" dirty="0" smtClean="0">
                          <a:effectLst/>
                        </a:rPr>
                        <a:t>4</a:t>
                      </a:r>
                      <a:endParaRPr lang="de-DE" sz="1400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kern="1200" dirty="0">
                          <a:effectLst/>
                        </a:rPr>
                        <a:t>30 </a:t>
                      </a:r>
                      <a:r>
                        <a:rPr lang="de-DE" sz="1400" kern="1200" dirty="0" smtClean="0">
                          <a:effectLst/>
                        </a:rPr>
                        <a:t>ECTS</a:t>
                      </a:r>
                      <a:endParaRPr lang="de-DE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5551" marR="55551" marT="8589" marB="0" anchor="ctr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19810" algn="r"/>
                        </a:tabLst>
                      </a:pPr>
                      <a:r>
                        <a:rPr lang="de-DE" sz="1200" kern="1200" dirty="0" smtClean="0">
                          <a:effectLst/>
                        </a:rPr>
                        <a:t>Master </a:t>
                      </a:r>
                      <a:r>
                        <a:rPr lang="de-DE" sz="1200" kern="1200" dirty="0" err="1" smtClean="0">
                          <a:effectLst/>
                        </a:rPr>
                        <a:t>thesis</a:t>
                      </a:r>
                      <a:r>
                        <a:rPr lang="de-DE" sz="1200" kern="1200" dirty="0" smtClean="0">
                          <a:effectLst/>
                        </a:rPr>
                        <a:t> (25 ECTS)</a:t>
                      </a:r>
                      <a:endParaRPr lang="de-DE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19810" algn="r"/>
                        </a:tabLst>
                      </a:pPr>
                      <a:r>
                        <a:rPr lang="de-DE" sz="1200" kern="1200" dirty="0" smtClean="0">
                          <a:effectLst/>
                        </a:rPr>
                        <a:t>Language </a:t>
                      </a:r>
                      <a:r>
                        <a:rPr lang="de-DE" sz="1200" kern="1200" dirty="0" err="1" smtClean="0">
                          <a:effectLst/>
                        </a:rPr>
                        <a:t>training</a:t>
                      </a:r>
                      <a:r>
                        <a:rPr kumimoji="0" lang="de-D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19810" algn="r"/>
                        </a:tabLst>
                      </a:pPr>
                      <a:r>
                        <a:rPr kumimoji="0" lang="de-D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(5 ECTS)</a:t>
                      </a:r>
                      <a:endParaRPr lang="de-DE" sz="1900" dirty="0"/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900" dirty="0"/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22585" name="Picture 8" descr="Logo_RGB_300dp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7" y="58739"/>
            <a:ext cx="2230439" cy="590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feld 1"/>
          <p:cNvSpPr txBox="1"/>
          <p:nvPr/>
        </p:nvSpPr>
        <p:spPr>
          <a:xfrm>
            <a:off x="54088" y="153959"/>
            <a:ext cx="5236305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000" b="1" dirty="0">
                <a:solidFill>
                  <a:schemeClr val="tx2"/>
                </a:solidFill>
                <a:latin typeface="+mj-lt"/>
              </a:rPr>
              <a:t>Exemplar</a:t>
            </a:r>
            <a:r>
              <a:rPr lang="en-US" sz="2000" b="1" dirty="0">
                <a:solidFill>
                  <a:schemeClr val="tx2"/>
                </a:solidFill>
                <a:latin typeface="+mj-lt"/>
              </a:rPr>
              <a:t>y</a:t>
            </a:r>
            <a:r>
              <a:rPr lang="de-DE" sz="2000" b="1" dirty="0">
                <a:solidFill>
                  <a:schemeClr val="tx2"/>
                </a:solidFill>
                <a:latin typeface="+mj-lt"/>
              </a:rPr>
              <a:t> </a:t>
            </a:r>
            <a:r>
              <a:rPr lang="de-DE" sz="2000" b="1" dirty="0" err="1">
                <a:solidFill>
                  <a:schemeClr val="tx2"/>
                </a:solidFill>
                <a:latin typeface="+mj-lt"/>
              </a:rPr>
              <a:t>study</a:t>
            </a:r>
            <a:r>
              <a:rPr lang="de-DE" sz="2000" b="1" dirty="0">
                <a:solidFill>
                  <a:schemeClr val="tx2"/>
                </a:solidFill>
                <a:latin typeface="+mj-lt"/>
              </a:rPr>
              <a:t> plan – MA East European Studies</a:t>
            </a:r>
            <a:endParaRPr lang="de-DE" sz="2000" b="1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8017346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125</Words>
  <Application>Microsoft Office PowerPoint</Application>
  <PresentationFormat>On-screen Show (4:3)</PresentationFormat>
  <Paragraphs>53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Freie Universitaet 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Polugodina, Maria</dc:creator>
  <cp:lastModifiedBy>Polugodina, Maria</cp:lastModifiedBy>
  <cp:revision>3</cp:revision>
  <dcterms:created xsi:type="dcterms:W3CDTF">2019-04-25T12:45:42Z</dcterms:created>
  <dcterms:modified xsi:type="dcterms:W3CDTF">2019-04-25T13:10:43Z</dcterms:modified>
</cp:coreProperties>
</file>